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8" r:id="rId3"/>
    <p:sldId id="268" r:id="rId4"/>
    <p:sldId id="257" r:id="rId5"/>
    <p:sldId id="259" r:id="rId6"/>
    <p:sldId id="262" r:id="rId7"/>
    <p:sldId id="263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09" autoAdjust="0"/>
    <p:restoredTop sz="94595"/>
  </p:normalViewPr>
  <p:slideViewPr>
    <p:cSldViewPr snapToGrid="0" snapToObjects="1">
      <p:cViewPr>
        <p:scale>
          <a:sx n="187" d="100"/>
          <a:sy n="187" d="100"/>
        </p:scale>
        <p:origin x="92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7642941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0479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314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4254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5734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100" dirty="0" smtClean="0">
                <a:latin typeface="Lato" charset="0"/>
                <a:ea typeface="Lato" charset="0"/>
                <a:cs typeface="Lato" charset="0"/>
              </a:rPr>
              <a:t>Rather than relying on an employee at </a:t>
            </a:r>
            <a:r>
              <a:rPr lang="en" sz="1100" dirty="0" err="1" smtClean="0">
                <a:latin typeface="Lato" charset="0"/>
                <a:ea typeface="Lato" charset="0"/>
                <a:cs typeface="Lato" charset="0"/>
              </a:rPr>
              <a:t>Currys</a:t>
            </a:r>
            <a:endParaRPr lang="en-GB" sz="1100" dirty="0" smtClean="0">
              <a:latin typeface="Lato" charset="0"/>
              <a:ea typeface="Lato" charset="0"/>
              <a:cs typeface="Lato" charset="0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100" dirty="0" smtClean="0">
                <a:latin typeface="Lato" charset="0"/>
                <a:ea typeface="Lato" charset="0"/>
                <a:cs typeface="Lato" charset="0"/>
              </a:rPr>
              <a:t>who might</a:t>
            </a:r>
            <a:r>
              <a:rPr lang="en-GB" sz="1100" dirty="0" smtClean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" sz="1100" dirty="0" smtClean="0">
                <a:latin typeface="Lato" charset="0"/>
                <a:ea typeface="Lato" charset="0"/>
                <a:cs typeface="Lato" charset="0"/>
              </a:rPr>
              <a:t>not have the knowledge of all the ++200 computers</a:t>
            </a:r>
            <a:br>
              <a:rPr lang="en" sz="1100" dirty="0" smtClean="0">
                <a:latin typeface="Lato" charset="0"/>
                <a:ea typeface="Lato" charset="0"/>
                <a:cs typeface="Lato" charset="0"/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7880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5060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510450" y="3182312"/>
            <a:ext cx="8123100" cy="629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991475"/>
            <a:ext cx="8520599" cy="19178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SzPct val="100000"/>
              <a:defRPr sz="14000" b="1"/>
            </a:lvl1pPr>
            <a:lvl2pPr lvl="1" algn="ctr" rtl="0">
              <a:spcBef>
                <a:spcPts val="0"/>
              </a:spcBef>
              <a:buSzPct val="100000"/>
              <a:defRPr sz="14000" b="1"/>
            </a:lvl2pPr>
            <a:lvl3pPr lvl="2" algn="ctr" rtl="0">
              <a:spcBef>
                <a:spcPts val="0"/>
              </a:spcBef>
              <a:buSzPct val="100000"/>
              <a:defRPr sz="14000" b="1"/>
            </a:lvl3pPr>
            <a:lvl4pPr lvl="3" algn="ctr" rtl="0">
              <a:spcBef>
                <a:spcPts val="0"/>
              </a:spcBef>
              <a:buSzPct val="100000"/>
              <a:defRPr sz="14000" b="1"/>
            </a:lvl4pPr>
            <a:lvl5pPr lvl="4" algn="ctr" rtl="0">
              <a:spcBef>
                <a:spcPts val="0"/>
              </a:spcBef>
              <a:buSzPct val="100000"/>
              <a:defRPr sz="14000" b="1"/>
            </a:lvl5pPr>
            <a:lvl6pPr lvl="5" algn="ctr" rtl="0">
              <a:spcBef>
                <a:spcPts val="0"/>
              </a:spcBef>
              <a:buSzPct val="100000"/>
              <a:defRPr sz="14000" b="1"/>
            </a:lvl6pPr>
            <a:lvl7pPr lvl="6" algn="ctr" rtl="0">
              <a:spcBef>
                <a:spcPts val="0"/>
              </a:spcBef>
              <a:buSzPct val="100000"/>
              <a:defRPr sz="14000" b="1"/>
            </a:lvl7pPr>
            <a:lvl8pPr lvl="7" algn="ctr" rtl="0">
              <a:spcBef>
                <a:spcPts val="0"/>
              </a:spcBef>
              <a:buSzPct val="100000"/>
              <a:defRPr sz="14000" b="1"/>
            </a:lvl8pPr>
            <a:lvl9pPr lvl="8" algn="ctr" rtl="0">
              <a:spcBef>
                <a:spcPts val="0"/>
              </a:spcBef>
              <a:buSzPct val="100000"/>
              <a:defRPr sz="14000" b="1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599" cy="901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en"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6" r:id="rId6"/>
    <p:sldLayoutId id="2147483657" r:id="rId7"/>
    <p:sldLayoutId id="2147483658" r:id="rId8"/>
  </p:sldLayoutIdLst>
  <p:timing>
    <p:tnLst>
      <p:par>
        <p:cTn id="1" dur="indefinite" restart="never" nodeType="tmRoot"/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ctrTitle"/>
          </p:nvPr>
        </p:nvSpPr>
        <p:spPr>
          <a:xfrm>
            <a:off x="545825" y="2036062"/>
            <a:ext cx="4370700" cy="8603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Lato" charset="0"/>
                <a:ea typeface="Lato" charset="0"/>
                <a:cs typeface="Lato" charset="0"/>
              </a:rPr>
              <a:t>Chicken </a:t>
            </a:r>
            <a:r>
              <a:rPr lang="en" dirty="0" smtClean="0">
                <a:latin typeface="Lato" charset="0"/>
                <a:ea typeface="Lato" charset="0"/>
                <a:cs typeface="Lato" charset="0"/>
              </a:rPr>
              <a:t>Curry</a:t>
            </a:r>
            <a:r>
              <a:rPr lang="en-GB" dirty="0" smtClean="0">
                <a:latin typeface="Lato" charset="0"/>
                <a:ea typeface="Lato" charset="0"/>
                <a:cs typeface="Lato" charset="0"/>
              </a:rPr>
              <a:t>s</a:t>
            </a:r>
            <a:endParaRPr lang="en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subTitle" idx="1"/>
          </p:nvPr>
        </p:nvSpPr>
        <p:spPr>
          <a:xfrm>
            <a:off x="510450" y="3593162"/>
            <a:ext cx="8123100" cy="6299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Lato" charset="0"/>
                <a:ea typeface="Lato" charset="0"/>
                <a:cs typeface="Lato" charset="0"/>
              </a:rPr>
              <a:t>Personalised Simple Search </a:t>
            </a:r>
            <a:r>
              <a:rPr lang="en" dirty="0" smtClean="0">
                <a:latin typeface="Lato" charset="0"/>
                <a:ea typeface="Lato" charset="0"/>
                <a:cs typeface="Lato" charset="0"/>
              </a:rPr>
              <a:t>System</a:t>
            </a:r>
            <a:endParaRPr lang="en" dirty="0">
              <a:latin typeface="Lato" charset="0"/>
              <a:ea typeface="Lato" charset="0"/>
              <a:cs typeface="Lato" charset="0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Lato" charset="0"/>
                <a:ea typeface="Lato" charset="0"/>
                <a:cs typeface="Lato" charset="0"/>
              </a:rPr>
              <a:t>Currys Laptop Buying </a:t>
            </a:r>
            <a:r>
              <a:rPr lang="en" dirty="0" smtClean="0">
                <a:latin typeface="Lato" charset="0"/>
                <a:ea typeface="Lato" charset="0"/>
                <a:cs typeface="Lato" charset="0"/>
              </a:rPr>
              <a:t>Assistant</a:t>
            </a:r>
            <a:endParaRPr lang="en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subTitle" idx="1"/>
          </p:nvPr>
        </p:nvSpPr>
        <p:spPr>
          <a:xfrm>
            <a:off x="510450" y="2977450"/>
            <a:ext cx="5511600" cy="708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1">
                <a:solidFill>
                  <a:srgbClr val="999999"/>
                </a:solidFill>
                <a:latin typeface="Lato" charset="0"/>
                <a:ea typeface="Lato" charset="0"/>
                <a:cs typeface="Lato" charset="0"/>
              </a:rPr>
              <a:t>eCommerce</a:t>
            </a:r>
            <a:r>
              <a:rPr lang="en" i="1" dirty="0">
                <a:solidFill>
                  <a:srgbClr val="999999"/>
                </a:solidFill>
                <a:latin typeface="Lato" charset="0"/>
                <a:ea typeface="Lato" charset="0"/>
                <a:cs typeface="Lato" charset="0"/>
              </a:rPr>
              <a:t> &amp; Customer Experience</a:t>
            </a:r>
          </a:p>
        </p:txBody>
      </p:sp>
      <p:pic>
        <p:nvPicPr>
          <p:cNvPr id="64" name="Shape 64"/>
          <p:cNvPicPr preferRelativeResize="0"/>
          <p:nvPr/>
        </p:nvPicPr>
        <p:blipFill rotWithShape="1">
          <a:blip r:embed="rId3">
            <a:alphaModFix/>
          </a:blip>
          <a:srcRect t="50994"/>
          <a:stretch/>
        </p:blipFill>
        <p:spPr>
          <a:xfrm>
            <a:off x="6913996" y="768813"/>
            <a:ext cx="2107160" cy="80369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latin typeface="Lato" charset="0"/>
                <a:ea typeface="Lato" charset="0"/>
                <a:cs typeface="Lato" charset="0"/>
              </a:rPr>
              <a:t>1</a:t>
            </a:fld>
            <a:endParaRPr lang="en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9" name="Shape 63"/>
          <p:cNvPicPr preferRelativeResize="0"/>
          <p:nvPr/>
        </p:nvPicPr>
        <p:blipFill rotWithShape="1">
          <a:blip r:embed="rId3">
            <a:alphaModFix/>
          </a:blip>
          <a:srcRect t="12153" r="17184" b="64446"/>
          <a:stretch/>
        </p:blipFill>
        <p:spPr>
          <a:xfrm>
            <a:off x="6156446" y="138814"/>
            <a:ext cx="2864710" cy="62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0"/>
            <a:ext cx="713239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Shape 80"/>
          <p:cNvSpPr/>
          <p:nvPr/>
        </p:nvSpPr>
        <p:spPr>
          <a:xfrm>
            <a:off x="1695450" y="895350"/>
            <a:ext cx="5381625" cy="4248150"/>
          </a:xfrm>
          <a:prstGeom prst="flowChartProcess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4533900" y="991475"/>
            <a:ext cx="4298400" cy="19178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 dirty="0">
                <a:latin typeface="Lato" charset="0"/>
                <a:ea typeface="Lato" charset="0"/>
                <a:cs typeface="Lato" charset="0"/>
              </a:rPr>
              <a:t>Substitutes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latin typeface="Lato" charset="0"/>
                <a:ea typeface="Lato" charset="0"/>
                <a:cs typeface="Lato" charset="0"/>
              </a:rPr>
              <a:t>2</a:t>
            </a:fld>
            <a:endParaRPr lang="en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5514975" y="2318825"/>
            <a:ext cx="3364800" cy="901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err="1">
                <a:latin typeface="Lato" charset="0"/>
                <a:ea typeface="Lato" charset="0"/>
                <a:cs typeface="Lato" charset="0"/>
              </a:rPr>
              <a:t>eCommerce</a:t>
            </a:r>
            <a:r>
              <a:rPr lang="en" dirty="0">
                <a:latin typeface="Lato" charset="0"/>
                <a:ea typeface="Lato" charset="0"/>
                <a:cs typeface="Lato" charset="0"/>
              </a:rPr>
              <a:t> websites today</a:t>
            </a:r>
          </a:p>
        </p:txBody>
      </p:sp>
      <p:sp>
        <p:nvSpPr>
          <p:cNvPr id="84" name="Shape 84"/>
          <p:cNvSpPr/>
          <p:nvPr/>
        </p:nvSpPr>
        <p:spPr>
          <a:xfrm>
            <a:off x="6689406" y="2909374"/>
            <a:ext cx="2057400" cy="148589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450" y="1080573"/>
            <a:ext cx="1685502" cy="5143500"/>
          </a:xfrm>
          <a:prstGeom prst="rect">
            <a:avLst/>
          </a:prstGeom>
        </p:spPr>
      </p:pic>
      <p:sp>
        <p:nvSpPr>
          <p:cNvPr id="10" name="Shape 84"/>
          <p:cNvSpPr/>
          <p:nvPr/>
        </p:nvSpPr>
        <p:spPr>
          <a:xfrm>
            <a:off x="1875436" y="2698716"/>
            <a:ext cx="826028" cy="59657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Lato" charset="0"/>
              <a:ea typeface="Lato" charset="0"/>
              <a:cs typeface="Lato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4.81481E-6 L 0.19757 0.00092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32" y="6618"/>
            <a:ext cx="6478438" cy="5033492"/>
          </a:xfrm>
          <a:prstGeom prst="rect">
            <a:avLst/>
          </a:prstGeom>
        </p:spPr>
      </p:pic>
      <p:sp>
        <p:nvSpPr>
          <p:cNvPr id="8" name="Shape 84"/>
          <p:cNvSpPr/>
          <p:nvPr/>
        </p:nvSpPr>
        <p:spPr>
          <a:xfrm>
            <a:off x="-2363154" y="2909374"/>
            <a:ext cx="2057400" cy="148589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9" name="Shape 84"/>
          <p:cNvSpPr/>
          <p:nvPr/>
        </p:nvSpPr>
        <p:spPr>
          <a:xfrm>
            <a:off x="7086600" y="2749354"/>
            <a:ext cx="2057400" cy="148589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542431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3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455 -0.00772 L 0.13334 -0.00402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8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34568E-6 L 0.19757 0.00093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78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1039750" y="672000"/>
            <a:ext cx="5797500" cy="2500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 dirty="0">
                <a:latin typeface="Lato" charset="0"/>
                <a:ea typeface="Lato" charset="0"/>
                <a:cs typeface="Lato" charset="0"/>
              </a:rPr>
              <a:t>The </a:t>
            </a:r>
            <a:r>
              <a:rPr lang="en" sz="3600" dirty="0" smtClean="0">
                <a:latin typeface="Lato" charset="0"/>
                <a:ea typeface="Lato" charset="0"/>
                <a:cs typeface="Lato" charset="0"/>
              </a:rPr>
              <a:t>project</a:t>
            </a:r>
            <a:r>
              <a:rPr lang="en-GB" sz="3600" dirty="0" smtClean="0">
                <a:latin typeface="Lato" charset="0"/>
                <a:ea typeface="Lato" charset="0"/>
                <a:cs typeface="Lato" charset="0"/>
              </a:rPr>
              <a:t>’s goal</a:t>
            </a:r>
            <a:r>
              <a:rPr lang="en" sz="3600" dirty="0" smtClean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" sz="3600" dirty="0">
                <a:latin typeface="Lato" charset="0"/>
                <a:ea typeface="Lato" charset="0"/>
                <a:cs typeface="Lato" charset="0"/>
              </a:rPr>
              <a:t>is to </a:t>
            </a:r>
            <a:r>
              <a:rPr lang="en" sz="3600" dirty="0" smtClean="0">
                <a:latin typeface="Lato" charset="0"/>
                <a:ea typeface="Lato" charset="0"/>
                <a:cs typeface="Lato" charset="0"/>
              </a:rPr>
              <a:t>develop </a:t>
            </a:r>
            <a:r>
              <a:rPr lang="en" sz="3600" dirty="0">
                <a:latin typeface="Lato" charset="0"/>
                <a:ea typeface="Lato" charset="0"/>
                <a:cs typeface="Lato" charset="0"/>
              </a:rPr>
              <a:t>a </a:t>
            </a:r>
            <a:r>
              <a:rPr lang="en" sz="3600" dirty="0" smtClean="0">
                <a:latin typeface="Lato" charset="0"/>
                <a:ea typeface="Lato" charset="0"/>
                <a:cs typeface="Lato" charset="0"/>
              </a:rPr>
              <a:t>simple</a:t>
            </a:r>
            <a:r>
              <a:rPr lang="en-GB" sz="3600" dirty="0" smtClean="0">
                <a:latin typeface="Lato" charset="0"/>
                <a:ea typeface="Lato" charset="0"/>
                <a:cs typeface="Lato" charset="0"/>
              </a:rPr>
              <a:t>r</a:t>
            </a:r>
            <a:r>
              <a:rPr lang="en" sz="3600" dirty="0" smtClean="0">
                <a:latin typeface="Lato" charset="0"/>
                <a:ea typeface="Lato" charset="0"/>
                <a:cs typeface="Lato" charset="0"/>
              </a:rPr>
              <a:t> search</a:t>
            </a:r>
            <a:r>
              <a:rPr lang="en-GB" sz="3600" dirty="0" smtClean="0">
                <a:latin typeface="Lato" charset="0"/>
                <a:ea typeface="Lato" charset="0"/>
                <a:cs typeface="Lato" charset="0"/>
              </a:rPr>
              <a:t> system</a:t>
            </a:r>
            <a:r>
              <a:rPr lang="en" sz="3600" dirty="0" smtClean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" sz="3600" dirty="0">
                <a:latin typeface="Lato" charset="0"/>
                <a:ea typeface="Lato" charset="0"/>
                <a:cs typeface="Lato" charset="0"/>
              </a:rPr>
              <a:t>for </a:t>
            </a:r>
            <a:r>
              <a:rPr lang="en-GB" sz="3600" dirty="0" smtClean="0">
                <a:latin typeface="Lato" charset="0"/>
                <a:ea typeface="Lato" charset="0"/>
                <a:cs typeface="Lato" charset="0"/>
              </a:rPr>
              <a:t>everyone</a:t>
            </a:r>
            <a:r>
              <a:rPr lang="en" sz="3600" dirty="0" smtClean="0">
                <a:latin typeface="Lato" charset="0"/>
                <a:ea typeface="Lato" charset="0"/>
                <a:cs typeface="Lato" charset="0"/>
              </a:rPr>
              <a:t>.</a:t>
            </a:r>
            <a:endParaRPr lang="en" sz="36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latin typeface="Lato" charset="0"/>
                <a:ea typeface="Lato" charset="0"/>
                <a:cs typeface="Lato" charset="0"/>
              </a:rPr>
              <a:t>4</a:t>
            </a:fld>
            <a:endParaRPr lang="en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72" name="Shape 72"/>
          <p:cNvSpPr txBox="1"/>
          <p:nvPr/>
        </p:nvSpPr>
        <p:spPr>
          <a:xfrm>
            <a:off x="373675" y="241800"/>
            <a:ext cx="1025699" cy="212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0">
                <a:solidFill>
                  <a:schemeClr val="dk1"/>
                </a:solidFill>
                <a:latin typeface="Lato" charset="0"/>
                <a:ea typeface="Lato" charset="0"/>
                <a:cs typeface="Lato" charset="0"/>
                <a:sym typeface="Proxima Nova"/>
              </a:rPr>
              <a:t>“</a:t>
            </a:r>
          </a:p>
        </p:txBody>
      </p:sp>
      <p:sp>
        <p:nvSpPr>
          <p:cNvPr id="73" name="Shape 73"/>
          <p:cNvSpPr txBox="1"/>
          <p:nvPr/>
        </p:nvSpPr>
        <p:spPr>
          <a:xfrm>
            <a:off x="5371751" y="1836189"/>
            <a:ext cx="1465499" cy="143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chemeClr val="dk1"/>
                </a:solidFill>
                <a:latin typeface="Lato" charset="0"/>
                <a:ea typeface="Lato" charset="0"/>
                <a:cs typeface="Lato" charset="0"/>
                <a:sym typeface="Proxima Nova"/>
              </a:rPr>
              <a:t>”</a:t>
            </a:r>
          </a:p>
        </p:txBody>
      </p:sp>
    </p:spTree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83472"/>
            <a:ext cx="9144000" cy="5715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Shape 92"/>
          <p:cNvCxnSpPr/>
          <p:nvPr/>
        </p:nvCxnSpPr>
        <p:spPr>
          <a:xfrm>
            <a:off x="3306775" y="1839775"/>
            <a:ext cx="0" cy="1119599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latin typeface="Lato" charset="0"/>
                <a:ea typeface="Lato" charset="0"/>
                <a:cs typeface="Lato" charset="0"/>
              </a:rPr>
              <a:t>5</a:t>
            </a:fld>
            <a:endParaRPr lang="en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90" name="Shape 90"/>
          <p:cNvSpPr/>
          <p:nvPr/>
        </p:nvSpPr>
        <p:spPr>
          <a:xfrm flipH="1">
            <a:off x="-1" y="1209675"/>
            <a:ext cx="3306775" cy="2343299"/>
          </a:xfrm>
          <a:prstGeom prst="rect">
            <a:avLst/>
          </a:prstGeom>
          <a:solidFill>
            <a:srgbClr val="000000">
              <a:alpha val="780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just">
              <a:spcBef>
                <a:spcPts val="0"/>
              </a:spcBef>
              <a:buNone/>
            </a:pPr>
            <a:endParaRPr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type="body" idx="4294967295"/>
          </p:nvPr>
        </p:nvSpPr>
        <p:spPr>
          <a:xfrm>
            <a:off x="919624" y="1821524"/>
            <a:ext cx="2375576" cy="1119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Lato" charset="0"/>
                <a:ea typeface="Lato" charset="0"/>
                <a:cs typeface="Lato" charset="0"/>
              </a:rPr>
              <a:t>Product Features</a:t>
            </a:r>
          </a:p>
        </p:txBody>
      </p:sp>
      <p:sp>
        <p:nvSpPr>
          <p:cNvPr id="8" name="Shape 90"/>
          <p:cNvSpPr/>
          <p:nvPr/>
        </p:nvSpPr>
        <p:spPr>
          <a:xfrm>
            <a:off x="3306774" y="1209673"/>
            <a:ext cx="5837226" cy="2343299"/>
          </a:xfrm>
          <a:prstGeom prst="rect">
            <a:avLst/>
          </a:prstGeom>
          <a:solidFill>
            <a:srgbClr val="000000">
              <a:alpha val="780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just">
              <a:spcBef>
                <a:spcPts val="0"/>
              </a:spcBef>
              <a:buNone/>
            </a:pPr>
            <a:endParaRPr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title" idx="4294967295"/>
          </p:nvPr>
        </p:nvSpPr>
        <p:spPr>
          <a:xfrm>
            <a:off x="3295200" y="1849952"/>
            <a:ext cx="2553599" cy="1119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>
                <a:solidFill>
                  <a:srgbClr val="FFFFFF"/>
                </a:solidFill>
                <a:latin typeface="Lato" charset="0"/>
                <a:ea typeface="Lato" charset="0"/>
                <a:cs typeface="Lato" charset="0"/>
              </a:rPr>
              <a:t>The </a:t>
            </a:r>
            <a:r>
              <a:rPr lang="en" sz="3000" dirty="0" smtClean="0">
                <a:solidFill>
                  <a:srgbClr val="FFFFFF"/>
                </a:solidFill>
                <a:latin typeface="Lato" charset="0"/>
                <a:ea typeface="Lato" charset="0"/>
                <a:cs typeface="Lato" charset="0"/>
              </a:rPr>
              <a:t>Technology</a:t>
            </a:r>
            <a:endParaRPr lang="en" sz="3000" dirty="0">
              <a:solidFill>
                <a:srgbClr val="FFFFFF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84"/>
          <p:cNvSpPr/>
          <p:nvPr/>
        </p:nvSpPr>
        <p:spPr>
          <a:xfrm>
            <a:off x="0" y="394338"/>
            <a:ext cx="2958353" cy="60067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311700" y="444098"/>
            <a:ext cx="2799053" cy="55091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latin typeface="Lato" charset="0"/>
                <a:ea typeface="Lato" charset="0"/>
                <a:cs typeface="Lato" charset="0"/>
              </a:rPr>
              <a:t>User Experience</a:t>
            </a:r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0053" y="256000"/>
            <a:ext cx="5430192" cy="322006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311700" y="1202416"/>
            <a:ext cx="2910941" cy="202528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dirty="0" smtClean="0">
                <a:latin typeface="Lato" charset="0"/>
                <a:ea typeface="Lato" charset="0"/>
                <a:cs typeface="Lato" charset="0"/>
              </a:rPr>
              <a:t>The </a:t>
            </a:r>
            <a:r>
              <a:rPr lang="en" sz="1600" dirty="0">
                <a:latin typeface="Lato" charset="0"/>
                <a:ea typeface="Lato" charset="0"/>
                <a:cs typeface="Lato" charset="0"/>
              </a:rPr>
              <a:t>software will make </a:t>
            </a:r>
            <a:r>
              <a:rPr lang="en" sz="1600" dirty="0" smtClean="0">
                <a:latin typeface="Lato" charset="0"/>
                <a:ea typeface="Lato" charset="0"/>
                <a:cs typeface="Lato" charset="0"/>
              </a:rPr>
              <a:t>a more informed decision</a:t>
            </a:r>
          </a:p>
          <a:p>
            <a:pPr marL="171450" lvl="6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" sz="1600" dirty="0" smtClean="0">
                <a:latin typeface="Lato" charset="0"/>
                <a:ea typeface="Lato" charset="0"/>
                <a:cs typeface="Lato" charset="0"/>
              </a:rPr>
              <a:t>Comparison between all </a:t>
            </a:r>
            <a:r>
              <a:rPr lang="en" sz="1600" dirty="0">
                <a:latin typeface="Lato" charset="0"/>
                <a:ea typeface="Lato" charset="0"/>
                <a:cs typeface="Lato" charset="0"/>
              </a:rPr>
              <a:t>the computers in their </a:t>
            </a:r>
            <a:r>
              <a:rPr lang="en" sz="1600" dirty="0" smtClean="0">
                <a:latin typeface="Lato" charset="0"/>
                <a:ea typeface="Lato" charset="0"/>
                <a:cs typeface="Lato" charset="0"/>
              </a:rPr>
              <a:t>database</a:t>
            </a:r>
            <a:endParaRPr lang="en-GB" sz="1600" dirty="0" smtClean="0">
              <a:latin typeface="Lato" charset="0"/>
              <a:ea typeface="Lato" charset="0"/>
              <a:cs typeface="Lato" charset="0"/>
            </a:endParaRPr>
          </a:p>
          <a:p>
            <a:pPr marL="171450" lvl="6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" sz="1600" dirty="0">
                <a:latin typeface="Lato" charset="0"/>
                <a:ea typeface="Lato" charset="0"/>
                <a:cs typeface="Lato" charset="0"/>
              </a:rPr>
              <a:t>“Tailored” </a:t>
            </a:r>
            <a:r>
              <a:rPr lang="en" sz="1600" dirty="0" err="1" smtClean="0">
                <a:latin typeface="Lato" charset="0"/>
                <a:ea typeface="Lato" charset="0"/>
                <a:cs typeface="Lato" charset="0"/>
              </a:rPr>
              <a:t>lapto</a:t>
            </a:r>
            <a:r>
              <a:rPr lang="en-GB" sz="1600" dirty="0" smtClean="0">
                <a:latin typeface="Lato" charset="0"/>
                <a:ea typeface="Lato" charset="0"/>
                <a:cs typeface="Lato" charset="0"/>
              </a:rPr>
              <a:t>p or PC</a:t>
            </a:r>
            <a:r>
              <a:rPr lang="en" sz="1600" dirty="0">
                <a:latin typeface="Lato" charset="0"/>
                <a:ea typeface="Lato" charset="0"/>
                <a:cs typeface="Lato" charset="0"/>
              </a:rPr>
              <a:t/>
            </a:r>
            <a:br>
              <a:rPr lang="en" sz="1600" dirty="0">
                <a:latin typeface="Lato" charset="0"/>
                <a:ea typeface="Lato" charset="0"/>
                <a:cs typeface="Lato" charset="0"/>
              </a:rPr>
            </a:br>
            <a:endParaRPr lang="en" sz="16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78" name="Shape 17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latin typeface="Lato" charset="0"/>
                <a:ea typeface="Lato" charset="0"/>
                <a:cs typeface="Lato" charset="0"/>
              </a:rPr>
              <a:t>6</a:t>
            </a:fld>
            <a:endParaRPr lang="en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3" r="2406"/>
          <a:stretch/>
        </p:blipFill>
        <p:spPr>
          <a:xfrm>
            <a:off x="3821969" y="389067"/>
            <a:ext cx="4262723" cy="2580319"/>
          </a:xfrm>
          <a:prstGeom prst="roundRect">
            <a:avLst>
              <a:gd name="adj" fmla="val 282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3" name="Rectangle 2"/>
          <p:cNvSpPr/>
          <p:nvPr/>
        </p:nvSpPr>
        <p:spPr>
          <a:xfrm>
            <a:off x="3418700" y="3893275"/>
            <a:ext cx="1473958" cy="46402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</a:rPr>
              <a:t>Ease of use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64410" y="3891069"/>
            <a:ext cx="1473958" cy="4640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Interactive quiz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418700" y="4413637"/>
            <a:ext cx="1473958" cy="46402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</a:rPr>
              <a:t>Brand loyalty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64410" y="4413637"/>
            <a:ext cx="1473958" cy="4640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Matches appropriate </a:t>
            </a:r>
            <a:r>
              <a:rPr lang="en-US" sz="1100" dirty="0" smtClean="0">
                <a:solidFill>
                  <a:schemeClr val="tx1"/>
                </a:solidFill>
              </a:rPr>
              <a:t>product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710120" y="3891798"/>
            <a:ext cx="1473958" cy="4640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</a:rPr>
              <a:t>Curry’s current filter system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418700" y="3377120"/>
            <a:ext cx="1473958" cy="464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Benefits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064410" y="3377120"/>
            <a:ext cx="1473958" cy="464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Features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707899" y="3377120"/>
            <a:ext cx="1473958" cy="464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Enhancement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12" grpId="0" build="p" animBg="1"/>
      <p:bldP spid="13" grpId="0" build="p" animBg="1"/>
      <p:bldP spid="14" grpId="0" build="p" animBg="1"/>
      <p:bldP spid="15" grpId="0" build="p" animBg="1"/>
      <p:bldP spid="16" grpId="0" build="p"/>
      <p:bldP spid="17" grpId="0" build="p"/>
      <p:bldP spid="1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Lato" charset="0"/>
                <a:ea typeface="Lato" charset="0"/>
                <a:cs typeface="Lato" charset="0"/>
              </a:rPr>
              <a:t>Business </a:t>
            </a:r>
            <a:r>
              <a:rPr lang="en" dirty="0" smtClean="0">
                <a:latin typeface="Lato" charset="0"/>
                <a:ea typeface="Lato" charset="0"/>
                <a:cs typeface="Lato" charset="0"/>
              </a:rPr>
              <a:t>Experience</a:t>
            </a:r>
            <a:r>
              <a:rPr lang="en-GB" dirty="0" smtClean="0">
                <a:latin typeface="Lato" charset="0"/>
                <a:ea typeface="Lato" charset="0"/>
                <a:cs typeface="Lato" charset="0"/>
              </a:rPr>
              <a:t>/Potential</a:t>
            </a:r>
            <a:endParaRPr lang="en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87" name="Shape 187"/>
          <p:cNvSpPr txBox="1">
            <a:spLocks noGrp="1"/>
          </p:cNvSpPr>
          <p:nvPr>
            <p:ph type="body" idx="4294967295"/>
          </p:nvPr>
        </p:nvSpPr>
        <p:spPr>
          <a:xfrm>
            <a:off x="311700" y="2502550"/>
            <a:ext cx="2471699" cy="91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30200" rtl="0">
              <a:spcBef>
                <a:spcPts val="0"/>
              </a:spcBef>
              <a:spcAft>
                <a:spcPts val="800"/>
              </a:spcAft>
              <a:buSzPct val="100000"/>
              <a:buChar char="●"/>
            </a:pPr>
            <a:r>
              <a:rPr lang="en" sz="1600" dirty="0">
                <a:latin typeface="Lato" charset="0"/>
                <a:ea typeface="Lato" charset="0"/>
                <a:cs typeface="Lato" charset="0"/>
              </a:rPr>
              <a:t>Expanding the market </a:t>
            </a:r>
          </a:p>
        </p:txBody>
      </p:sp>
      <p:sp>
        <p:nvSpPr>
          <p:cNvPr id="190" name="Shape 190"/>
          <p:cNvSpPr txBox="1">
            <a:spLocks noGrp="1"/>
          </p:cNvSpPr>
          <p:nvPr>
            <p:ph type="body" idx="4294967295"/>
          </p:nvPr>
        </p:nvSpPr>
        <p:spPr>
          <a:xfrm>
            <a:off x="2922400" y="2502550"/>
            <a:ext cx="2471699" cy="1222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30200" rtl="0"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en" sz="1600" dirty="0">
                <a:latin typeface="Lato" charset="0"/>
                <a:ea typeface="Lato" charset="0"/>
                <a:cs typeface="Lato" charset="0"/>
              </a:rPr>
              <a:t>New customers that in the past would not be able to do online purchases</a:t>
            </a:r>
          </a:p>
        </p:txBody>
      </p:sp>
      <p:sp>
        <p:nvSpPr>
          <p:cNvPr id="191" name="Shape 191"/>
          <p:cNvSpPr/>
          <p:nvPr/>
        </p:nvSpPr>
        <p:spPr>
          <a:xfrm>
            <a:off x="5948500" y="1207675"/>
            <a:ext cx="2760599" cy="1222499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92" name="Shape 192"/>
          <p:cNvSpPr txBox="1">
            <a:spLocks noGrp="1"/>
          </p:cNvSpPr>
          <p:nvPr>
            <p:ph type="body" idx="4294967295"/>
          </p:nvPr>
        </p:nvSpPr>
        <p:spPr>
          <a:xfrm>
            <a:off x="6787125" y="1381325"/>
            <a:ext cx="1395299" cy="91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 charset="0"/>
                <a:ea typeface="Lato" charset="0"/>
                <a:cs typeface="Lato" charset="0"/>
              </a:rPr>
              <a:t>Increase profits</a:t>
            </a:r>
          </a:p>
        </p:txBody>
      </p:sp>
      <p:sp>
        <p:nvSpPr>
          <p:cNvPr id="194" name="Shape 19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latin typeface="Lato" charset="0"/>
                <a:ea typeface="Lato" charset="0"/>
                <a:cs typeface="Lato" charset="0"/>
              </a:rPr>
              <a:t>7</a:t>
            </a:fld>
            <a:endParaRPr lang="en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3044775" y="1207675"/>
            <a:ext cx="2760599" cy="1222499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body" idx="4294967295"/>
          </p:nvPr>
        </p:nvSpPr>
        <p:spPr>
          <a:xfrm>
            <a:off x="3830199" y="1327074"/>
            <a:ext cx="1563900" cy="983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Lato" charset="0"/>
                <a:ea typeface="Lato" charset="0"/>
                <a:cs typeface="Lato" charset="0"/>
              </a:rPr>
              <a:t>Increase demand</a:t>
            </a:r>
          </a:p>
        </p:txBody>
      </p:sp>
      <p:sp>
        <p:nvSpPr>
          <p:cNvPr id="185" name="Shape 185"/>
          <p:cNvSpPr/>
          <p:nvPr/>
        </p:nvSpPr>
        <p:spPr>
          <a:xfrm>
            <a:off x="0" y="1207675"/>
            <a:ext cx="2901649" cy="1222499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4294967295"/>
          </p:nvPr>
        </p:nvSpPr>
        <p:spPr>
          <a:xfrm>
            <a:off x="432350" y="1502800"/>
            <a:ext cx="2257199" cy="632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 charset="0"/>
                <a:ea typeface="Lato" charset="0"/>
                <a:cs typeface="Lato" charset="0"/>
              </a:rPr>
              <a:t>Target a bigger audience</a:t>
            </a:r>
          </a:p>
        </p:txBody>
      </p:sp>
    </p:spTree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6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800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800" fill="hold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fill="hold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0" build="p"/>
      <p:bldP spid="190" grpId="0" build="p"/>
      <p:bldP spid="191" grpId="0" animBg="1"/>
      <p:bldP spid="188" grpId="0" animBg="1"/>
      <p:bldP spid="185" grpId="0" animBg="1"/>
    </p:bldLst>
  </p:timing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304</TotalTime>
  <Words>137</Words>
  <Application>Microsoft Macintosh PowerPoint</Application>
  <PresentationFormat>On-screen Show (16:9)</PresentationFormat>
  <Paragraphs>38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Lato</vt:lpstr>
      <vt:lpstr>Proxima Nova</vt:lpstr>
      <vt:lpstr>Arial</vt:lpstr>
      <vt:lpstr>spearmint</vt:lpstr>
      <vt:lpstr>Chicken Currys</vt:lpstr>
      <vt:lpstr>Substitutes</vt:lpstr>
      <vt:lpstr>PowerPoint Presentation</vt:lpstr>
      <vt:lpstr>The project’s goal is to develop a simpler search system for everyone.</vt:lpstr>
      <vt:lpstr>The Technology</vt:lpstr>
      <vt:lpstr>User Experience</vt:lpstr>
      <vt:lpstr>Business Experience/Potential</vt:lpstr>
    </vt:vector>
  </TitlesOfParts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Chicken Curry</dc:title>
  <dc:creator>Daniel Man</dc:creator>
  <cp:lastModifiedBy>ZHAO Wilhelm</cp:lastModifiedBy>
  <cp:revision>30</cp:revision>
  <dcterms:modified xsi:type="dcterms:W3CDTF">2016-06-02T18:05:26Z</dcterms:modified>
</cp:coreProperties>
</file>